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sldIdLst>
    <p:sldId id="256" r:id="rId2"/>
    <p:sldId id="257" r:id="rId3"/>
    <p:sldId id="261" r:id="rId4"/>
    <p:sldId id="262" r:id="rId5"/>
    <p:sldId id="264" r:id="rId6"/>
    <p:sldId id="258" r:id="rId7"/>
    <p:sldId id="259" r:id="rId8"/>
    <p:sldId id="260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FE20DF-315D-42E1-87A7-B2EF5543460B}" v="248" dt="2022-09-22T02:36:57.421"/>
    <p1510:client id="{DE5AC412-C6EB-4240-A49C-AD43E63126AD}" v="54" dt="2022-09-21T20:57:25.622"/>
    <p1510:client id="{FAB08085-5C45-89F5-C22C-57C389BCB2E6}" v="891" dt="2022-09-22T13:16:30.8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3/14/2023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166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982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742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56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932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695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3/14/2023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908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40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94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3/14/2023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8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3/14/2023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3862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031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0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BEBBBF70-6ABC-46E8-A293-73A60B8E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5388887-43DC-4FAF-9400-7925701AF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952559-91F7-1D68-42A4-FED304D37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3249" y="1916670"/>
            <a:ext cx="5716338" cy="3042706"/>
          </a:xfrm>
        </p:spPr>
        <p:txBody>
          <a:bodyPr>
            <a:normAutofit/>
          </a:bodyPr>
          <a:lstStyle/>
          <a:p>
            <a:r>
              <a:rPr lang="en-US" sz="5400"/>
              <a:t>Vehicle Number plate Detection (VNPD)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690F4-654B-F64C-0758-0764972013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3785" y="4969752"/>
            <a:ext cx="5716337" cy="980474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-by:</a:t>
            </a:r>
          </a:p>
          <a:p>
            <a:r>
              <a:rPr lang="en-US"/>
              <a:t>		</a:t>
            </a:r>
            <a:r>
              <a:rPr lang="en-US" err="1"/>
              <a:t>Varshitha</a:t>
            </a:r>
            <a:r>
              <a:rPr lang="en-US"/>
              <a:t> Reddy</a:t>
            </a:r>
          </a:p>
          <a:p>
            <a:r>
              <a:rPr lang="en-US"/>
              <a:t>	   	Shahriar Bulbul</a:t>
            </a:r>
          </a:p>
          <a:p>
            <a:r>
              <a:rPr lang="en-US"/>
              <a:t>		    Rudraksh Sugandhi</a:t>
            </a:r>
          </a:p>
          <a:p>
            <a:r>
              <a:rPr lang="en-US"/>
              <a:t>     		          </a:t>
            </a:r>
            <a:r>
              <a:rPr lang="en-US" err="1"/>
              <a:t>Syam</a:t>
            </a:r>
            <a:r>
              <a:rPr lang="en-US"/>
              <a:t> Siva Kumar Badri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F2FD4B7-706B-4F5C-A0C7-7D69677C7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6E6DC6E-1FA3-4048-B867-BDB51763F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E066135-B6C1-4001-B7CC-53A443DF2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3AD82B4-5F4B-4968-B15E-29DCF8592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Video 3">
            <a:extLst>
              <a:ext uri="{FF2B5EF4-FFF2-40B4-BE49-F238E27FC236}">
                <a16:creationId xmlns:a16="http://schemas.microsoft.com/office/drawing/2014/main" id="{56E77C96-5202-33B0-BE88-CAE72D554B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1241170" y="2385752"/>
            <a:ext cx="3752067" cy="210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8018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443F2-DEA3-C42D-265C-D68F37195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202122"/>
                </a:solidFill>
                <a:latin typeface="Times New Roman"/>
                <a:cs typeface="Times New Roman"/>
              </a:rPr>
              <a:t>Must-have requirement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22831-9785-B12C-4C5F-063D6AAC3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992" y="1855588"/>
            <a:ext cx="10058400" cy="38496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i="0">
                <a:effectLst/>
                <a:latin typeface="Times New Roman"/>
                <a:cs typeface="Times New Roman"/>
              </a:rPr>
              <a:t>Vehicle area search</a:t>
            </a:r>
            <a:r>
              <a:rPr lang="en-US" b="1">
                <a:latin typeface="Times New Roman"/>
                <a:cs typeface="Times New Roman"/>
              </a:rPr>
              <a:t>: </a:t>
            </a:r>
            <a:r>
              <a:rPr lang="en-US">
                <a:latin typeface="Times New Roman"/>
                <a:cs typeface="Times New Roman"/>
              </a:rPr>
              <a:t>the user must detect bounding boxes on the vehicle.</a:t>
            </a:r>
            <a:endParaRPr lang="en-US" b="1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buNone/>
            </a:pPr>
            <a:endParaRPr 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i="0">
                <a:effectLst/>
                <a:latin typeface="Times New Roman"/>
                <a:cs typeface="Times New Roman"/>
              </a:rPr>
              <a:t>Plate orientation recognition</a:t>
            </a:r>
            <a:r>
              <a:rPr lang="en-US" b="1">
                <a:latin typeface="Times New Roman"/>
                <a:cs typeface="Times New Roman"/>
              </a:rPr>
              <a:t>: </a:t>
            </a:r>
            <a:r>
              <a:rPr lang="en-US">
                <a:latin typeface="Times New Roman"/>
                <a:cs typeface="Times New Roman"/>
              </a:rPr>
              <a:t>the user must be able to detect license plate irrespective of abnormalities like inverted images, etc.</a:t>
            </a:r>
            <a:endParaRPr lang="en-US" b="1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4" name="Picture 10" descr="reading license plates">
            <a:extLst>
              <a:ext uri="{FF2B5EF4-FFF2-40B4-BE49-F238E27FC236}">
                <a16:creationId xmlns:a16="http://schemas.microsoft.com/office/drawing/2014/main" id="{206C057B-682E-A1DD-B5D7-095E80FE4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4608" y="2331829"/>
            <a:ext cx="9084366" cy="1375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9E3CE5AA-4CCD-C995-E7B4-95A55BDF5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678" y="4551873"/>
            <a:ext cx="5777948" cy="1861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6248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195A9-0792-8A67-64C9-C10A3A45C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8A90E-850B-3028-46E9-C9432A65E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487" y="2235642"/>
            <a:ext cx="10058400" cy="38496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i="0">
                <a:effectLst/>
                <a:latin typeface="Arial Narrow"/>
              </a:rPr>
              <a:t>Normalization</a:t>
            </a:r>
            <a:r>
              <a:rPr lang="en-US" i="0">
                <a:effectLst/>
                <a:latin typeface="Arial Narrow"/>
              </a:rPr>
              <a:t>: </a:t>
            </a:r>
            <a:r>
              <a:rPr lang="en-US">
                <a:latin typeface="Arial Narrow"/>
              </a:rPr>
              <a:t>The user must be able to control</a:t>
            </a:r>
            <a:r>
              <a:rPr lang="en-US" i="0">
                <a:effectLst/>
                <a:latin typeface="Arial Narrow"/>
              </a:rPr>
              <a:t> the brightness and contrast of the image of the license plate that was captured.</a:t>
            </a:r>
          </a:p>
          <a:p>
            <a:endParaRPr lang="en-US" b="1" i="0">
              <a:effectLst/>
              <a:latin typeface="Arial Narrow" panose="020B0604020202020204" pitchFamily="34" charset="0"/>
            </a:endParaRPr>
          </a:p>
          <a:p>
            <a:endParaRPr lang="en-US" b="1" i="0">
              <a:effectLst/>
              <a:latin typeface="Arial Narrow" panose="020B0604020202020204" pitchFamily="34" charset="0"/>
            </a:endParaRPr>
          </a:p>
          <a:p>
            <a:endParaRPr lang="en-US" b="1" i="0">
              <a:effectLst/>
              <a:latin typeface="Arial Narrow" panose="020B0604020202020204" pitchFamily="34" charset="0"/>
            </a:endParaRPr>
          </a:p>
          <a:p>
            <a:endParaRPr lang="en-US" b="1">
              <a:latin typeface="Arial Narrow" panose="020B0604020202020204" pitchFamily="34" charset="0"/>
            </a:endParaRPr>
          </a:p>
          <a:p>
            <a:r>
              <a:rPr lang="en-US" b="1" i="0">
                <a:effectLst/>
                <a:latin typeface="Arial Narrow" panose="020B0604020202020204" pitchFamily="34" charset="0"/>
              </a:rPr>
              <a:t>Optical character recognition (OCR) or character Segmentation:</a:t>
            </a:r>
          </a:p>
          <a:p>
            <a:pPr marL="0" indent="0">
              <a:buNone/>
            </a:pPr>
            <a:endParaRPr lang="en-US" b="1" i="0">
              <a:effectLst/>
              <a:latin typeface="Arial Narrow" panose="020B0604020202020204" pitchFamily="34" charset="0"/>
            </a:endParaRPr>
          </a:p>
        </p:txBody>
      </p:sp>
      <p:pic>
        <p:nvPicPr>
          <p:cNvPr id="2050" name="Picture 2" descr="lpr Normalization">
            <a:extLst>
              <a:ext uri="{FF2B5EF4-FFF2-40B4-BE49-F238E27FC236}">
                <a16:creationId xmlns:a16="http://schemas.microsoft.com/office/drawing/2014/main" id="{59FD74D3-C410-1DCF-EA52-F10683BD8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764" y="2838450"/>
            <a:ext cx="8890000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lpha numeric characters on a license plate.">
            <a:extLst>
              <a:ext uri="{FF2B5EF4-FFF2-40B4-BE49-F238E27FC236}">
                <a16:creationId xmlns:a16="http://schemas.microsoft.com/office/drawing/2014/main" id="{BB37600B-FE6C-1B2A-825B-075F119ACC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4159" y="4954966"/>
            <a:ext cx="3340100" cy="113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022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E9478-24A9-16B5-DC55-AF9236C62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93945-B919-A67D-BCAE-C9624518B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Lane detection for Reserved parking :</a:t>
            </a:r>
          </a:p>
          <a:p>
            <a:endParaRPr lang="en-US"/>
          </a:p>
        </p:txBody>
      </p:sp>
      <p:pic>
        <p:nvPicPr>
          <p:cNvPr id="4100" name="Picture 4" descr="Sure Spot Parking space detection based on camera and image processing">
            <a:extLst>
              <a:ext uri="{FF2B5EF4-FFF2-40B4-BE49-F238E27FC236}">
                <a16:creationId xmlns:a16="http://schemas.microsoft.com/office/drawing/2014/main" id="{00B8C247-5ADB-38A2-955B-7B2786C748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234" y="2836826"/>
            <a:ext cx="5539409" cy="3115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Sure Spot Parking space detection based on camera and image processing">
            <a:extLst>
              <a:ext uri="{FF2B5EF4-FFF2-40B4-BE49-F238E27FC236}">
                <a16:creationId xmlns:a16="http://schemas.microsoft.com/office/drawing/2014/main" id="{28390BE5-65D9-4DF7-49AA-6217BF452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4755" y="2976347"/>
            <a:ext cx="5539409" cy="3115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1421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AA662-8B62-E500-EAC5-0D40D4975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13E4C-7C32-CC32-B9B3-98CFC56FF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pPr>
              <a:buFont typeface="Arial" pitchFamily="18" charset="0"/>
              <a:buChar char="•"/>
            </a:pPr>
            <a:r>
              <a:rPr lang="en-US"/>
              <a:t>User: University Police Department (UPD)</a:t>
            </a:r>
          </a:p>
          <a:p>
            <a:pPr>
              <a:buClr>
                <a:srgbClr val="262626"/>
              </a:buClr>
              <a:buFont typeface="Arial" pitchFamily="18" charset="0"/>
              <a:buChar char="•"/>
            </a:pPr>
            <a:r>
              <a:rPr lang="en-US"/>
              <a:t>Must have features:</a:t>
            </a:r>
          </a:p>
          <a:p>
            <a:pPr lvl="1">
              <a:buClr>
                <a:srgbClr val="262626"/>
              </a:buClr>
              <a:buFont typeface="Arial,Sans-Serif" pitchFamily="18" charset="0"/>
              <a:buChar char="•"/>
            </a:pPr>
            <a:r>
              <a:rPr lang="en-US">
                <a:ea typeface="+mn-lt"/>
                <a:cs typeface="+mn-lt"/>
              </a:rPr>
              <a:t>The user must be able to recognize the car.</a:t>
            </a:r>
          </a:p>
          <a:p>
            <a:pPr lvl="1">
              <a:buClr>
                <a:srgbClr val="262626"/>
              </a:buClr>
              <a:buFont typeface="Arial,Sans-Serif" pitchFamily="18" charset="0"/>
              <a:buChar char="•"/>
            </a:pPr>
            <a:r>
              <a:rPr lang="en-US">
                <a:ea typeface="+mn-lt"/>
                <a:cs typeface="+mn-lt"/>
              </a:rPr>
              <a:t>The user must be able to detect the license plate irrespective of abnormalities like images captured in abnormal angles, etc.</a:t>
            </a:r>
          </a:p>
          <a:p>
            <a:pPr lvl="1">
              <a:buClr>
                <a:srgbClr val="262626"/>
              </a:buClr>
              <a:buFont typeface="Arial,Sans-Serif" pitchFamily="18" charset="0"/>
              <a:buChar char="•"/>
            </a:pPr>
            <a:r>
              <a:rPr lang="en-US">
                <a:ea typeface="+mn-lt"/>
                <a:cs typeface="+mn-lt"/>
              </a:rPr>
              <a:t>The user must be able to detect a car that is not parked in between the striping.</a:t>
            </a:r>
          </a:p>
          <a:p>
            <a:pPr lvl="1">
              <a:buClr>
                <a:srgbClr val="262626"/>
              </a:buClr>
              <a:buFont typeface="Arial,Sans-Serif" pitchFamily="18" charset="0"/>
              <a:buChar char="•"/>
            </a:pPr>
            <a:r>
              <a:rPr lang="en-US">
                <a:ea typeface="+mn-lt"/>
                <a:cs typeface="+mn-lt"/>
              </a:rPr>
              <a:t>The user must be able to detect a car that is parked in fire lanes</a:t>
            </a:r>
          </a:p>
          <a:p>
            <a:pPr lvl="1">
              <a:buClr>
                <a:srgbClr val="262626"/>
              </a:buClr>
              <a:buFont typeface="Arial,Sans-Serif" pitchFamily="18" charset="0"/>
              <a:buChar char="•"/>
            </a:pPr>
            <a:r>
              <a:rPr lang="en-US">
                <a:ea typeface="+mn-lt"/>
                <a:cs typeface="+mn-lt"/>
              </a:rPr>
              <a:t>The user must be able to detect a car that is parked in reserved lanes.</a:t>
            </a:r>
          </a:p>
          <a:p>
            <a:pPr lvl="1">
              <a:buClr>
                <a:srgbClr val="262626"/>
              </a:buClr>
              <a:buFont typeface="Arial,Sans-Serif" pitchFamily="18" charset="0"/>
              <a:buChar char="•"/>
            </a:pPr>
            <a:r>
              <a:rPr lang="en-US">
                <a:ea typeface="+mn-lt"/>
                <a:cs typeface="+mn-lt"/>
              </a:rPr>
              <a:t>The user must be able to detect and identify number plates on low resolution captures.</a:t>
            </a:r>
          </a:p>
          <a:p>
            <a:pPr>
              <a:buClr>
                <a:srgbClr val="262626"/>
              </a:buClr>
              <a:buFont typeface="Arial" pitchFamily="18" charset="0"/>
              <a:buChar char="•"/>
            </a:pPr>
            <a:r>
              <a:rPr lang="en-US"/>
              <a:t>Could have features:</a:t>
            </a:r>
          </a:p>
          <a:p>
            <a:pPr lvl="1">
              <a:buClr>
                <a:srgbClr val="262626"/>
              </a:buClr>
              <a:buFont typeface="Arial" pitchFamily="18" charset="0"/>
              <a:buChar char="•"/>
            </a:pPr>
            <a:r>
              <a:rPr lang="en-US"/>
              <a:t>The user could detect the location of a vehicle based on the number plate inf fed to the system.</a:t>
            </a:r>
          </a:p>
          <a:p>
            <a:pPr lvl="1">
              <a:buClr>
                <a:srgbClr val="262626"/>
              </a:buClr>
              <a:buFont typeface="Arial" pitchFamily="18" charset="0"/>
              <a:buChar char="•"/>
            </a:pPr>
            <a:r>
              <a:rPr lang="en-US"/>
              <a:t>The user could generate fine charges and warnings to the owner of the vehicle if there's any abnormal parking detected.</a:t>
            </a:r>
          </a:p>
          <a:p>
            <a:pPr lvl="1">
              <a:buClr>
                <a:srgbClr val="262626"/>
              </a:buClr>
              <a:buFont typeface="Arial" pitchFamily="18" charset="0"/>
              <a:buChar char="•"/>
            </a:pPr>
            <a:r>
              <a:rPr lang="en-US"/>
              <a:t>The user could get the count of all the vehicles in the particular parking lot.</a:t>
            </a:r>
          </a:p>
          <a:p>
            <a:pPr lvl="1">
              <a:buClr>
                <a:srgbClr val="262626"/>
              </a:buClr>
              <a:buFont typeface="Arial" pitchFamily="18" charset="0"/>
              <a:buChar char="•"/>
            </a:pPr>
            <a:endParaRPr lang="en-US"/>
          </a:p>
          <a:p>
            <a:pPr lvl="1">
              <a:buClr>
                <a:srgbClr val="262626"/>
              </a:buClr>
              <a:buFont typeface="Arial" pitchFamily="18" charset="0"/>
              <a:buChar char="•"/>
            </a:pPr>
            <a:endParaRPr lang="en-US"/>
          </a:p>
          <a:p>
            <a:pPr lvl="1">
              <a:buClr>
                <a:srgbClr val="262626"/>
              </a:buClr>
              <a:buFont typeface="Arial" pitchFamily="18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936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A39C9-8FC7-0490-88C5-B3E3267AD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Nice-to-have Requirement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EF824-5AEA-7039-FB96-91C1DE3E2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Car counting System</a:t>
            </a:r>
          </a:p>
          <a:p>
            <a:r>
              <a:rPr lang="en-US"/>
              <a:t>Vehicle Recognition</a:t>
            </a:r>
          </a:p>
          <a:p>
            <a:r>
              <a:rPr lang="en-US"/>
              <a:t>Vehicle Localization</a:t>
            </a:r>
          </a:p>
          <a:p>
            <a:r>
              <a:rPr lang="en-US"/>
              <a:t>User email address based on number plate</a:t>
            </a:r>
          </a:p>
          <a:p>
            <a:r>
              <a:rPr lang="en-US"/>
              <a:t>Automatic fine for wrong parking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246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0D24E-584B-AF19-37CB-DC39559F4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Functional Requirement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439714F-5128-737D-C504-2F6C6A798D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5965754"/>
              </p:ext>
            </p:extLst>
          </p:nvPr>
        </p:nvGraphicFramePr>
        <p:xfrm>
          <a:off x="1066800" y="2103437"/>
          <a:ext cx="10058400" cy="2839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5426">
                  <a:extLst>
                    <a:ext uri="{9D8B030D-6E8A-4147-A177-3AD203B41FA5}">
                      <a16:colId xmlns:a16="http://schemas.microsoft.com/office/drawing/2014/main" val="2602386016"/>
                    </a:ext>
                  </a:extLst>
                </a:gridCol>
                <a:gridCol w="8222974">
                  <a:extLst>
                    <a:ext uri="{9D8B030D-6E8A-4147-A177-3AD203B41FA5}">
                      <a16:colId xmlns:a16="http://schemas.microsoft.com/office/drawing/2014/main" val="345968233"/>
                    </a:ext>
                  </a:extLst>
                </a:gridCol>
              </a:tblGrid>
              <a:tr h="567925">
                <a:tc>
                  <a:txBody>
                    <a:bodyPr/>
                    <a:lstStyle/>
                    <a:p>
                      <a:r>
                        <a:rPr lang="en-US"/>
                        <a:t>FQ-1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The system must be able to recognize the car.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01280"/>
                  </a:ext>
                </a:extLst>
              </a:tr>
              <a:tr h="567925">
                <a:tc>
                  <a:txBody>
                    <a:bodyPr/>
                    <a:lstStyle/>
                    <a:p>
                      <a:r>
                        <a:rPr lang="en-US"/>
                        <a:t>FQ-2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The system must be able to locate Number plate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3926249"/>
                  </a:ext>
                </a:extLst>
              </a:tr>
              <a:tr h="567925">
                <a:tc>
                  <a:txBody>
                    <a:bodyPr/>
                    <a:lstStyle/>
                    <a:p>
                      <a:r>
                        <a:rPr lang="en-US"/>
                        <a:t>FQ 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 Convert the image into the text number plate(OCR)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10406"/>
                  </a:ext>
                </a:extLst>
              </a:tr>
              <a:tr h="567925">
                <a:tc>
                  <a:txBody>
                    <a:bodyPr/>
                    <a:lstStyle/>
                    <a:p>
                      <a:r>
                        <a:rPr lang="en-US"/>
                        <a:t>FQ-4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The system must be working in a real time which allows the users to view 24/7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58761"/>
                  </a:ext>
                </a:extLst>
              </a:tr>
              <a:tr h="5679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447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0097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C1A70-B7E3-7708-F051-6A2E4AD09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Non-Functional Requirement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29F32-87A6-EC45-A43E-8882027C1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3 The system shall have an ability to mark detected vehicle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8283222-E640-9B07-BDBA-756EE22983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9521010"/>
              </p:ext>
            </p:extLst>
          </p:nvPr>
        </p:nvGraphicFramePr>
        <p:xfrm>
          <a:off x="1066800" y="2103438"/>
          <a:ext cx="10058400" cy="2911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5426">
                  <a:extLst>
                    <a:ext uri="{9D8B030D-6E8A-4147-A177-3AD203B41FA5}">
                      <a16:colId xmlns:a16="http://schemas.microsoft.com/office/drawing/2014/main" val="690501267"/>
                    </a:ext>
                  </a:extLst>
                </a:gridCol>
                <a:gridCol w="8222974">
                  <a:extLst>
                    <a:ext uri="{9D8B030D-6E8A-4147-A177-3AD203B41FA5}">
                      <a16:colId xmlns:a16="http://schemas.microsoft.com/office/drawing/2014/main" val="2166015229"/>
                    </a:ext>
                  </a:extLst>
                </a:gridCol>
              </a:tblGrid>
              <a:tr h="567925">
                <a:tc>
                  <a:txBody>
                    <a:bodyPr/>
                    <a:lstStyle/>
                    <a:p>
                      <a:r>
                        <a:rPr lang="en-US"/>
                        <a:t>NFQ-1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The system shall be able to support various operation systems such as Linux and Windows.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478397"/>
                  </a:ext>
                </a:extLst>
              </a:tr>
              <a:tr h="567925">
                <a:tc>
                  <a:txBody>
                    <a:bodyPr/>
                    <a:lstStyle/>
                    <a:p>
                      <a:r>
                        <a:rPr lang="en-US"/>
                        <a:t>NFQ-2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The system shall be able to be extended in the future.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5201790"/>
                  </a:ext>
                </a:extLst>
              </a:tr>
              <a:tr h="567925">
                <a:tc>
                  <a:txBody>
                    <a:bodyPr/>
                    <a:lstStyle/>
                    <a:p>
                      <a:r>
                        <a:rPr lang="en-US"/>
                        <a:t>NFQ 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 The system shall be able to be maintainable.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793498"/>
                  </a:ext>
                </a:extLst>
              </a:tr>
              <a:tr h="567925">
                <a:tc>
                  <a:txBody>
                    <a:bodyPr/>
                    <a:lstStyle/>
                    <a:p>
                      <a:r>
                        <a:rPr lang="en-US"/>
                        <a:t>NFQ-4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Design a secured system that prevents data-breach.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567207"/>
                  </a:ext>
                </a:extLst>
              </a:tr>
              <a:tr h="56792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7028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6436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C94EF-C3C7-02A1-4FDE-A42039235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9D431-4874-40E3-8996-4CD008EFA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112708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SavonVTI</vt:lpstr>
      <vt:lpstr>Vehicle Number plate Detection (VNPD) </vt:lpstr>
      <vt:lpstr>Must-have requirement</vt:lpstr>
      <vt:lpstr>PowerPoint Presentation</vt:lpstr>
      <vt:lpstr>PowerPoint Presentation</vt:lpstr>
      <vt:lpstr>PowerPoint Presentation</vt:lpstr>
      <vt:lpstr>Nice-to-have Requirement</vt:lpstr>
      <vt:lpstr>Functional Requirement</vt:lpstr>
      <vt:lpstr>Non-Functional Requirement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Vehicle Number plate Detection </dc:title>
  <dc:creator>Rudraksh Sugandhi</dc:creator>
  <cp:revision>2</cp:revision>
  <dcterms:created xsi:type="dcterms:W3CDTF">2022-09-21T16:11:58Z</dcterms:created>
  <dcterms:modified xsi:type="dcterms:W3CDTF">2023-03-15T03:35:35Z</dcterms:modified>
</cp:coreProperties>
</file>

<file path=docProps/thumbnail.jpeg>
</file>